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69" r:id="rId13"/>
    <p:sldId id="270" r:id="rId14"/>
    <p:sldId id="271" r:id="rId15"/>
    <p:sldId id="272"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13" autoAdjust="0"/>
    <p:restoredTop sz="96281"/>
  </p:normalViewPr>
  <p:slideViewPr>
    <p:cSldViewPr snapToGrid="0" snapToObjects="1">
      <p:cViewPr varScale="1">
        <p:scale>
          <a:sx n="82" d="100"/>
          <a:sy n="82"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endParaRPr lang="en-US" dirty="0"/>
          </a:p>
        </p:txBody>
      </p:sp>
    </p:spTree>
    <p:extLst>
      <p:ext uri="{BB962C8B-B14F-4D97-AF65-F5344CB8AC3E}">
        <p14:creationId xmlns:p14="http://schemas.microsoft.com/office/powerpoint/2010/main" val="26262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endParaRPr lang="en-US" dirty="0"/>
          </a:p>
        </p:txBody>
      </p:sp>
    </p:spTree>
    <p:extLst>
      <p:ext uri="{BB962C8B-B14F-4D97-AF65-F5344CB8AC3E}">
        <p14:creationId xmlns:p14="http://schemas.microsoft.com/office/powerpoint/2010/main" val="251136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6633779" cy="3067964"/>
          </a:xfrm>
        </p:spPr>
        <p:txBody>
          <a:bodyPr/>
          <a:lstStyle/>
          <a:p>
            <a:pPr lvl="2"/>
            <a:r>
              <a:rPr lang="en-US" dirty="0"/>
              <a:t>Algorithm:</a:t>
            </a:r>
          </a:p>
          <a:p>
            <a:pPr lvl="3"/>
            <a:r>
              <a:rPr lang="en-US" dirty="0" err="1"/>
              <a:t>Djikstra’s</a:t>
            </a:r>
            <a:r>
              <a:rPr lang="en-US" dirty="0"/>
              <a:t> algorithm to find the edges are the shortest path between the interesting sites and the source node allowing the reutilization of edges between different paths.</a:t>
            </a:r>
          </a:p>
          <a:p>
            <a:pPr lvl="3"/>
            <a:r>
              <a:rPr lang="en-US" dirty="0"/>
              <a:t>Create complete graph with paths found.</a:t>
            </a:r>
          </a:p>
          <a:p>
            <a:pPr lvl="3"/>
            <a:r>
              <a:rPr lang="en-US" dirty="0"/>
              <a:t>Use greedy approach to traverse the graph.</a:t>
            </a:r>
          </a:p>
          <a:p>
            <a:pPr lvl="3"/>
            <a:r>
              <a:rPr lang="en-US" dirty="0"/>
              <a:t>Rebuild the paths on the original graph.</a:t>
            </a:r>
          </a:p>
        </p:txBody>
      </p:sp>
      <p:pic>
        <p:nvPicPr>
          <p:cNvPr id="5" name="Picture 4" descr="Chart, line chart&#10;&#10;Description automatically generated">
            <a:extLst>
              <a:ext uri="{FF2B5EF4-FFF2-40B4-BE49-F238E27FC236}">
                <a16:creationId xmlns:a16="http://schemas.microsoft.com/office/drawing/2014/main" id="{6F16FB8F-2549-3D6F-4396-122EAF41851C}"/>
              </a:ext>
            </a:extLst>
          </p:cNvPr>
          <p:cNvPicPr>
            <a:picLocks noChangeAspect="1"/>
          </p:cNvPicPr>
          <p:nvPr/>
        </p:nvPicPr>
        <p:blipFill>
          <a:blip r:embed="rId2"/>
          <a:stretch>
            <a:fillRect/>
          </a:stretch>
        </p:blipFill>
        <p:spPr>
          <a:xfrm>
            <a:off x="528193" y="4025051"/>
            <a:ext cx="2542235" cy="1769258"/>
          </a:xfrm>
          <a:prstGeom prst="rect">
            <a:avLst/>
          </a:prstGeom>
        </p:spPr>
      </p:pic>
      <p:sp>
        <p:nvSpPr>
          <p:cNvPr id="8" name="TextBox 7">
            <a:extLst>
              <a:ext uri="{FF2B5EF4-FFF2-40B4-BE49-F238E27FC236}">
                <a16:creationId xmlns:a16="http://schemas.microsoft.com/office/drawing/2014/main" id="{17B6DB7E-E4C9-315C-707A-689143D9D671}"/>
              </a:ext>
            </a:extLst>
          </p:cNvPr>
          <p:cNvSpPr txBox="1"/>
          <p:nvPr/>
        </p:nvSpPr>
        <p:spPr>
          <a:xfrm>
            <a:off x="995051" y="6048093"/>
            <a:ext cx="1608517" cy="369332"/>
          </a:xfrm>
          <a:prstGeom prst="rect">
            <a:avLst/>
          </a:prstGeom>
          <a:noFill/>
        </p:spPr>
        <p:txBody>
          <a:bodyPr wrap="square" rtlCol="0">
            <a:spAutoFit/>
          </a:bodyPr>
          <a:lstStyle/>
          <a:p>
            <a:r>
              <a:rPr lang="es-CL" dirty="0"/>
              <a:t>Original </a:t>
            </a:r>
            <a:r>
              <a:rPr lang="es-CL" dirty="0" err="1"/>
              <a:t>Graph</a:t>
            </a:r>
            <a:endParaRPr lang="es-CL" dirty="0"/>
          </a:p>
        </p:txBody>
      </p:sp>
      <p:sp>
        <p:nvSpPr>
          <p:cNvPr id="9" name="TextBox 8">
            <a:extLst>
              <a:ext uri="{FF2B5EF4-FFF2-40B4-BE49-F238E27FC236}">
                <a16:creationId xmlns:a16="http://schemas.microsoft.com/office/drawing/2014/main" id="{D7A687D2-0A49-F3E7-A32E-946DB304C88E}"/>
              </a:ext>
            </a:extLst>
          </p:cNvPr>
          <p:cNvSpPr txBox="1"/>
          <p:nvPr/>
        </p:nvSpPr>
        <p:spPr>
          <a:xfrm>
            <a:off x="3361905" y="6046373"/>
            <a:ext cx="1775506" cy="369332"/>
          </a:xfrm>
          <a:prstGeom prst="rect">
            <a:avLst/>
          </a:prstGeom>
          <a:noFill/>
        </p:spPr>
        <p:txBody>
          <a:bodyPr wrap="square" rtlCol="0">
            <a:spAutoFit/>
          </a:bodyPr>
          <a:lstStyle/>
          <a:p>
            <a:r>
              <a:rPr lang="es-CL" dirty="0" err="1"/>
              <a:t>Reduced</a:t>
            </a:r>
            <a:r>
              <a:rPr lang="es-CL" dirty="0"/>
              <a:t> </a:t>
            </a:r>
            <a:r>
              <a:rPr lang="es-CL" dirty="0" err="1"/>
              <a:t>Graph</a:t>
            </a:r>
            <a:endParaRPr lang="es-CL" dirty="0"/>
          </a:p>
        </p:txBody>
      </p:sp>
      <p:pic>
        <p:nvPicPr>
          <p:cNvPr id="13" name="Picture 12">
            <a:extLst>
              <a:ext uri="{FF2B5EF4-FFF2-40B4-BE49-F238E27FC236}">
                <a16:creationId xmlns:a16="http://schemas.microsoft.com/office/drawing/2014/main" id="{71927C47-5F41-F45D-9554-DB50E8AB7788}"/>
              </a:ext>
            </a:extLst>
          </p:cNvPr>
          <p:cNvPicPr>
            <a:picLocks noChangeAspect="1"/>
          </p:cNvPicPr>
          <p:nvPr/>
        </p:nvPicPr>
        <p:blipFill>
          <a:blip r:embed="rId3"/>
          <a:stretch>
            <a:fillRect/>
          </a:stretch>
        </p:blipFill>
        <p:spPr>
          <a:xfrm>
            <a:off x="3269857" y="4025051"/>
            <a:ext cx="1959602" cy="1769258"/>
          </a:xfrm>
          <a:prstGeom prst="rect">
            <a:avLst/>
          </a:prstGeom>
        </p:spPr>
      </p:pic>
      <p:pic>
        <p:nvPicPr>
          <p:cNvPr id="15" name="Picture 14">
            <a:extLst>
              <a:ext uri="{FF2B5EF4-FFF2-40B4-BE49-F238E27FC236}">
                <a16:creationId xmlns:a16="http://schemas.microsoft.com/office/drawing/2014/main" id="{89795B01-2119-6BF7-94E7-3A1D1CA69718}"/>
              </a:ext>
            </a:extLst>
          </p:cNvPr>
          <p:cNvPicPr>
            <a:picLocks noChangeAspect="1"/>
          </p:cNvPicPr>
          <p:nvPr/>
        </p:nvPicPr>
        <p:blipFill>
          <a:blip r:embed="rId4"/>
          <a:stretch>
            <a:fillRect/>
          </a:stretch>
        </p:blipFill>
        <p:spPr>
          <a:xfrm>
            <a:off x="5428888" y="4025051"/>
            <a:ext cx="1834238" cy="1769258"/>
          </a:xfrm>
          <a:prstGeom prst="rect">
            <a:avLst/>
          </a:prstGeom>
        </p:spPr>
      </p:pic>
      <p:sp>
        <p:nvSpPr>
          <p:cNvPr id="16" name="TextBox 15">
            <a:extLst>
              <a:ext uri="{FF2B5EF4-FFF2-40B4-BE49-F238E27FC236}">
                <a16:creationId xmlns:a16="http://schemas.microsoft.com/office/drawing/2014/main" id="{23BDEA95-BB03-FC0F-A135-411FD586ACE4}"/>
              </a:ext>
            </a:extLst>
          </p:cNvPr>
          <p:cNvSpPr txBox="1"/>
          <p:nvPr/>
        </p:nvSpPr>
        <p:spPr>
          <a:xfrm>
            <a:off x="5428888" y="6048093"/>
            <a:ext cx="1778194" cy="646331"/>
          </a:xfrm>
          <a:prstGeom prst="rect">
            <a:avLst/>
          </a:prstGeom>
          <a:noFill/>
        </p:spPr>
        <p:txBody>
          <a:bodyPr wrap="square" rtlCol="0">
            <a:spAutoFit/>
          </a:bodyPr>
          <a:lstStyle/>
          <a:p>
            <a:pPr algn="ctr"/>
            <a:r>
              <a:rPr lang="es-CL" dirty="0" err="1"/>
              <a:t>Reconstructed</a:t>
            </a:r>
            <a:r>
              <a:rPr lang="es-CL" dirty="0"/>
              <a:t> </a:t>
            </a:r>
            <a:r>
              <a:rPr lang="es-CL" dirty="0" err="1"/>
              <a:t>Graph</a:t>
            </a:r>
            <a:endParaRPr lang="es-CL" dirty="0"/>
          </a:p>
        </p:txBody>
      </p:sp>
      <p:pic>
        <p:nvPicPr>
          <p:cNvPr id="18" name="Picture 17">
            <a:extLst>
              <a:ext uri="{FF2B5EF4-FFF2-40B4-BE49-F238E27FC236}">
                <a16:creationId xmlns:a16="http://schemas.microsoft.com/office/drawing/2014/main" id="{75970FDC-6AC6-CB8A-36EA-6AC85B67D5EE}"/>
              </a:ext>
            </a:extLst>
          </p:cNvPr>
          <p:cNvPicPr>
            <a:picLocks noChangeAspect="1"/>
          </p:cNvPicPr>
          <p:nvPr/>
        </p:nvPicPr>
        <p:blipFill>
          <a:blip r:embed="rId5"/>
          <a:stretch>
            <a:fillRect/>
          </a:stretch>
        </p:blipFill>
        <p:spPr>
          <a:xfrm>
            <a:off x="7970523" y="1294312"/>
            <a:ext cx="3661458" cy="2183314"/>
          </a:xfrm>
          <a:prstGeom prst="rect">
            <a:avLst/>
          </a:prstGeom>
          <a:ln w="76200">
            <a:solidFill>
              <a:schemeClr val="bg1"/>
            </a:solidFill>
          </a:ln>
        </p:spPr>
      </p:pic>
      <p:pic>
        <p:nvPicPr>
          <p:cNvPr id="24" name="Picture 23">
            <a:extLst>
              <a:ext uri="{FF2B5EF4-FFF2-40B4-BE49-F238E27FC236}">
                <a16:creationId xmlns:a16="http://schemas.microsoft.com/office/drawing/2014/main" id="{AF59D383-809A-2E3E-B40F-C67E4FD56B8B}"/>
              </a:ext>
            </a:extLst>
          </p:cNvPr>
          <p:cNvPicPr>
            <a:picLocks noChangeAspect="1"/>
          </p:cNvPicPr>
          <p:nvPr/>
        </p:nvPicPr>
        <p:blipFill>
          <a:blip r:embed="rId6"/>
          <a:stretch>
            <a:fillRect/>
          </a:stretch>
        </p:blipFill>
        <p:spPr>
          <a:xfrm>
            <a:off x="7403288" y="3773455"/>
            <a:ext cx="4398472" cy="2643970"/>
          </a:xfrm>
          <a:prstGeom prst="rect">
            <a:avLst/>
          </a:prstGeom>
          <a:ln w="76200">
            <a:solidFill>
              <a:schemeClr val="bg1"/>
            </a:solidFill>
          </a:ln>
        </p:spPr>
      </p:pic>
    </p:spTree>
    <p:extLst>
      <p:ext uri="{BB962C8B-B14F-4D97-AF65-F5344CB8AC3E}">
        <p14:creationId xmlns:p14="http://schemas.microsoft.com/office/powerpoint/2010/main" val="73232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Opposed to the Traveling Salesman problem where the idea is to visit specific sites in the shortest distance, here we implement an algorithm that given a distance, returns the path that visits the highest number of interesting places.</a:t>
                </a:r>
              </a:p>
              <a:p>
                <a:pPr lvl="1"/>
                <a:r>
                  <a:rPr lang="en-US" dirty="0"/>
                  <a:t>The general maximum distance problem is considered an NP-hard problem, so in order to manage this, we constrained the problem by setting a maximum distance, reducing the graph to a simpler version and allowing for edge reutilization only on when reducing and rebuilding of the graph.</a:t>
                </a:r>
              </a:p>
              <a:p>
                <a:pPr lvl="1"/>
                <a:r>
                  <a:rPr lang="en-US" dirty="0"/>
                  <a:t>We used </a:t>
                </a:r>
                <a:r>
                  <a:rPr lang="en-US" dirty="0" err="1"/>
                  <a:t>Djikstra’s</a:t>
                </a:r>
                <a:r>
                  <a:rPr lang="en-US" dirty="0"/>
                  <a:t> algorithm to create the reduced graph edges and a greedy approach to traverse it.</a:t>
                </a:r>
              </a:p>
              <a:p>
                <a:pPr lvl="1"/>
                <a:r>
                  <a:rPr lang="en-US" dirty="0"/>
                  <a:t>The complexity of this algorithm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 </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3</m:t>
                        </m:r>
                      </m:sup>
                    </m:sSup>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oMath>
                </a14:m>
                <a:r>
                  <a:rPr lang="en-US" dirty="0"/>
                  <a:t> since we are searching for the shortest path between all interesting points and the source node.</a:t>
                </a:r>
              </a:p>
              <a:p>
                <a:pPr lvl="1"/>
                <a:r>
                  <a:rPr lang="en-US" dirty="0"/>
                  <a:t>A future enhancement can help reduce the number of nodes used by filtering out those where the Euclidean distance is greater than the allowed distance / 2 before applying </a:t>
                </a:r>
                <a:r>
                  <a:rPr lang="en-US" dirty="0" err="1"/>
                  <a:t>Djikstra’s</a:t>
                </a:r>
                <a:r>
                  <a:rPr lang="en-US" dirty="0"/>
                  <a:t> algorithm.</a:t>
                </a:r>
              </a:p>
              <a:p>
                <a:pPr lvl="1"/>
                <a:endParaRPr lang="en-US" dirty="0"/>
              </a:p>
            </p:txBody>
          </p:sp>
        </mc:Choice>
        <mc:Fallback>
          <p:sp>
            <p:nvSpPr>
              <p:cNvPr id="3" name="Content Placeholder 2">
                <a:extLst>
                  <a:ext uri="{FF2B5EF4-FFF2-40B4-BE49-F238E27FC236}">
                    <a16:creationId xmlns:a16="http://schemas.microsoft.com/office/drawing/2014/main" id="{22685EA7-DF49-4E42-7809-681B907322B3}"/>
                  </a:ext>
                </a:extLst>
              </p:cNvPr>
              <p:cNvSpPr>
                <a:spLocks noGrp="1" noRot="1" noChangeAspect="1" noMove="1" noResize="1" noEditPoints="1" noAdjustHandles="1" noChangeArrowheads="1" noChangeShapeType="1" noTextEdit="1"/>
              </p:cNvSpPr>
              <p:nvPr>
                <p:ph idx="1"/>
              </p:nvPr>
            </p:nvSpPr>
            <p:spPr>
              <a:xfrm>
                <a:off x="328764" y="1294312"/>
                <a:ext cx="7638444" cy="5341380"/>
              </a:xfrm>
              <a:blipFill>
                <a:blip r:embed="rId2"/>
                <a:stretch>
                  <a:fillRect t="-342" r="-958"/>
                </a:stretch>
              </a:blipFill>
            </p:spPr>
            <p:txBody>
              <a:bodyPr/>
              <a:lstStyle/>
              <a:p>
                <a:r>
                  <a:rPr lang="es-CL">
                    <a:noFill/>
                  </a:rPr>
                  <a:t> </a:t>
                </a:r>
              </a:p>
            </p:txBody>
          </p:sp>
        </mc:Fallback>
      </mc:AlternateContent>
    </p:spTree>
    <p:extLst>
      <p:ext uri="{BB962C8B-B14F-4D97-AF65-F5344CB8AC3E}">
        <p14:creationId xmlns:p14="http://schemas.microsoft.com/office/powerpoint/2010/main" val="358006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7853129" cy="4481171"/>
          </a:xfrm>
        </p:spPr>
        <p:txBody>
          <a:bodyPr>
            <a:normAutofit/>
          </a:bodyPr>
          <a:lstStyle/>
          <a:p>
            <a:r>
              <a:rPr lang="en-US" sz="2000" dirty="0"/>
              <a:t>One of the most famous annual events in the city of Boston is the Boston Marathon 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a:t>
            </a:r>
          </a:p>
          <a:p>
            <a:pPr lvl="2">
              <a:spcBef>
                <a:spcPts val="400"/>
              </a:spcBef>
            </a:pPr>
            <a:r>
              <a:rPr lang="en-US" sz="1200" dirty="0"/>
              <a:t>Use Case: Users can enhance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 of </a:t>
            </a:r>
            <a:r>
              <a:rPr lang="en-US" sz="1200" dirty="0" err="1"/>
              <a:t>Djikstra’s</a:t>
            </a:r>
            <a:r>
              <a:rPr lang="en-US" sz="1200" dirty="0"/>
              <a:t> algorithm to reduce the graph and greedy approach to maximize the number of visited interesting sites</a:t>
            </a:r>
          </a:p>
          <a:p>
            <a:pPr lvl="2">
              <a:spcBef>
                <a:spcPts val="400"/>
              </a:spcBef>
            </a:pPr>
            <a:r>
              <a:rPr lang="en-US" sz="1200" dirty="0"/>
              <a:t>Use Case: Given a distance, users can maximize the number of interesting sites to visit</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1778</TotalTime>
  <Words>1457</Words>
  <Application>Microsoft Office PowerPoint</Application>
  <PresentationFormat>Widescreen</PresentationFormat>
  <Paragraphs>124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Cambria Math</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vt:lpstr>
      <vt:lpstr>Method IV</vt:lpstr>
      <vt:lpstr>Method IV</vt:lpstr>
      <vt:lpstr>Method V: Visit interesting sites </vt:lpstr>
      <vt:lpstr>Method V: Visit interesting sites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Gabriel Cuchacovich</cp:lastModifiedBy>
  <cp:revision>62</cp:revision>
  <dcterms:created xsi:type="dcterms:W3CDTF">2022-11-28T23:31:50Z</dcterms:created>
  <dcterms:modified xsi:type="dcterms:W3CDTF">2022-12-08T14:54:10Z</dcterms:modified>
</cp:coreProperties>
</file>